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</p:sldIdLst>
  <p:sldSz cy="5143500" cx="9144000"/>
  <p:notesSz cx="6858000" cy="9144000"/>
  <p:embeddedFontLst>
    <p:embeddedFont>
      <p:font typeface="Open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71A52F0-153D-45C2-A4DA-29F86F1C10DE}">
  <a:tblStyle styleId="{A71A52F0-153D-45C2-A4DA-29F86F1C10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OpenSans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penSans-italic.fntdata"/><Relationship Id="rId70" Type="http://schemas.openxmlformats.org/officeDocument/2006/relationships/font" Target="fonts/OpenSans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Open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48656cd77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48656cd77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48656cd7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48656cd7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8656cd7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8656cd7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8656cd7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8656cd7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8656cd7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8656cd7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48656cd7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48656cd7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8656cd7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8656cd7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8656cd7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8656cd7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8656cd77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8656cd77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48656cd7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48656cd7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484fd18b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484fd18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Large, of course needs parallel computing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48656cd7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48656cd7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48656cd7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48656cd7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8656cd7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8656cd7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534730e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534730e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storage, communication, and computation complexity of the Gather and Scatter phases is linear in the degree, the running time of vertex-programs can vary widely locally store the adjacency information for each vertex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Both GraphLab and Pregel depend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graph partitioning to minimize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ensure work balance. However, in the case of natural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graphs both are forced to resort to hash-based (random)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partitioning which has extremely poor locality (Sec. 5).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534730ec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534730ec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storage, communication, and computation complexity of the Gather and Scatter phases is linear in the degree, the running time of vertex-programs can vary widely locally store the adjacency information for each vertex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Both GraphLab and Pregel depend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 graph partitioning to minimize communication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ensure work balance. However, in the case of natural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graphs both are forced to resort to hash-based (random)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partitioning which has extremely poor locality (Sec. 5).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48656cd77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48656cd77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52175b3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52175b3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48656cd77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48656cd77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is called the imbalance factor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means assignment - the number of machines that contains the vertex (replicas).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bottom left means the maximum edges in one machine.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4914930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4914930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Lambda is called the imbalance factor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8656cd7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8656cd7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D[v] denotes the degree of vertex v.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8656cd7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8656cd7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48656cd7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48656cd7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A(e_{i+1}) means the assignment of the new edge. We would like to greedly choose the assignment such that the mirrors are the minimum.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 one with the more unassigned edges?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48656cd77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48656cd77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8656cd77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8656cd77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48cb54a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48cb54a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graphs were constructed by randomly sampling the out degree of each vertex from a Zipf distribution and then adding Out edges such that the in-degree of each vertex is nearly identical. We then inverted each graph to obtain the corresponding Powerlaw Fan in graph.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52175b34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52175b34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Synchronization in graphlab and powergraph are invariant to the edge direction.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52175b34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52175b34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52175b3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52175b3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Asynchronous Serializable: which guarantees serializability of all vertex-programs (equivalent to “edge consistency” in GraphLab)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52175b34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52175b34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For LDA, the state-of-the-art solution is a heavily optimized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system designed for this specific task by Smola et al. [34].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contrast, PowerGraph is able to achieve comparable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performance using only 200 lines of user code.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47f0c71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47f0c71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7f0c716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7f0c716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52e46ee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52e46ee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Large, of course needs parallel computing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48cb54a34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48cb54a34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5484fd18b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5484fd18b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8cb54a34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8cb54a34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8cb54a3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8cb54a3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7f0c716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7f0c716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48cb54a34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48cb54a34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Vertex properties keyed by vertex identifier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properties keyed by source and destination vertex identifiers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Mirror caching of corresponding vertex and properties in edge table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48cb54a34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48cb54a34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7f0c716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7f0c716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47f0c716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47f0c716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48cb54a3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48cb54a3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48656cd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48656cd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48cb54a34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48cb54a34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Group-by: triplets are grouped by source or dest vertices to construct neighborhood of each vertex and compute aggregates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 map operation to apply the message sum to update vertex properties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Join: vertex and edge properties are joined to form the triplets view; scatters new vertex property to all adjacent vertices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47f0c716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47f0c716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7f0c716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47f0c716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Optimize distributed joins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we never shuffle edges and this can be a big win since the edge table is often orders of magnitude larger than the vertex table.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7f0c716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7f0c716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48cb54a3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48cb54a3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48cb54a3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48cb54a3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Pagerank - dont need destination vertex property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48cb54a34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48cb54a34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way join to two way join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48cb54a34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48cb54a34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converge, working set shrink - do not need operations on converged vertices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Restrict the graph so that it only contains working 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 triplets based on source vertex id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47f0c716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47f0c716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Derived vertex and edge collections share indices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Vertex collections sharing the same index can be joined without index lookup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48cb54a34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48cb54a34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Replication to reduce recomputation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48656cd7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48656cd7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7f0c716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7f0c716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48cb54a34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48cb54a3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534730ec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5534730ec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Asynchronous Serializable: which guarantees serializability of all vertex-programs (equivalent to “edge consistency” in GraphLab)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48656cd7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48656cd7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48656cd7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48656cd7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8656cd77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8656cd7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6.png"/><Relationship Id="rId4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4876800"/>
            <a:ext cx="30861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75" y="4876800"/>
            <a:ext cx="20574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652150" y="692825"/>
            <a:ext cx="61596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PowerGraph: Distributed Graph-Parallel Computation on Natural Graphs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43525" y="2440775"/>
            <a:ext cx="54135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Authors: </a:t>
            </a:r>
            <a:r>
              <a:rPr lang="en" sz="1500"/>
              <a:t>Josepth E. Gonzalez, Yucheng Low, Haijie Gu, Dany Bickson, Carlos Guestrin</a:t>
            </a:r>
            <a:endParaRPr sz="1500"/>
          </a:p>
        </p:txBody>
      </p:sp>
      <p:sp>
        <p:nvSpPr>
          <p:cNvPr id="58" name="Google Shape;58;p13"/>
          <p:cNvSpPr txBox="1"/>
          <p:nvPr/>
        </p:nvSpPr>
        <p:spPr>
          <a:xfrm>
            <a:off x="1743525" y="3750450"/>
            <a:ext cx="54135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Presented by: Mengqiu Teng, Shenghao Lin, Ying Luo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Existing Framework Problems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806225" y="1003675"/>
            <a:ext cx="7907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Point: Even distribution of vertices.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Work Imbalance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Identical messages in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communication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10731" l="4882" r="6833" t="7908"/>
          <a:stretch/>
        </p:blipFill>
        <p:spPr>
          <a:xfrm>
            <a:off x="550300" y="2097550"/>
            <a:ext cx="4021704" cy="27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1076" y="2228451"/>
            <a:ext cx="3317675" cy="26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Existing Framework Problems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806225" y="1003675"/>
            <a:ext cx="7907700" cy="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Point: Even distribution of vertices.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Required memory  linear to degree of node.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Storage problem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for high-degree nodes.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10731" l="4882" r="6833" t="7908"/>
          <a:stretch/>
        </p:blipFill>
        <p:spPr>
          <a:xfrm>
            <a:off x="550300" y="2097550"/>
            <a:ext cx="4021704" cy="27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029" y="2055500"/>
            <a:ext cx="3441006" cy="28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Existing Framework Problems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4"/>
          <p:cNvSpPr txBox="1"/>
          <p:nvPr/>
        </p:nvSpPr>
        <p:spPr>
          <a:xfrm>
            <a:off x="806225" y="1003725"/>
            <a:ext cx="79077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Point: Even distribution of vertices.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Sequential execution of individual vertex-program.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Reduces parallelism and limits scalability.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10731" l="4882" r="6833" t="7908"/>
          <a:stretch/>
        </p:blipFill>
        <p:spPr>
          <a:xfrm>
            <a:off x="550300" y="1872825"/>
            <a:ext cx="4021704" cy="277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5400" y="1993738"/>
            <a:ext cx="2908850" cy="253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Existing Framework Problems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793750" y="1116050"/>
            <a:ext cx="7907700" cy="18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Point: Performs edge-cut instead of vertex-cut.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Most edges are cut.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(90% cut for 10 machines, 99%  cut for 100 machines)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4888" r="0" t="0"/>
          <a:stretch/>
        </p:blipFill>
        <p:spPr>
          <a:xfrm>
            <a:off x="1485625" y="1695450"/>
            <a:ext cx="28626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251" y="2648000"/>
            <a:ext cx="6878924" cy="2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Existing Framework Problems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793750" y="1116050"/>
            <a:ext cx="79077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Point: Performs edge-cut instead of vertex-cut.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Ghost edges or vertices are created due to cut of edges.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Storage and communication overhead.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4149" r="4659" t="0"/>
          <a:stretch/>
        </p:blipFill>
        <p:spPr>
          <a:xfrm>
            <a:off x="312100" y="2374700"/>
            <a:ext cx="4332024" cy="243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225" y="2571750"/>
            <a:ext cx="3961773" cy="204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Solution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PowerGraph!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793750" y="1116050"/>
            <a:ext cx="79077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Combines abstraction from Pregel and GraphLab frameworks.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vertex-cut instead of edge-cut.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PowerGraph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793750" y="1116050"/>
            <a:ext cx="79077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Uses user-defined, commutative, associative gather concept(combiner) from Pregal.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 communication.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13" y="1803200"/>
            <a:ext cx="6627313" cy="326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PowerGraph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793750" y="1116050"/>
            <a:ext cx="79077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Data-graph and shared memory from GraphLab.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Eliminate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user architecture for data movement.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450" y="1803625"/>
            <a:ext cx="3820174" cy="309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PowerGraph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793750" y="1116050"/>
            <a:ext cx="79077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GAS Vertex-Program Interface: gather, sum, apply and scatter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b="0" l="1032" r="8395" t="0"/>
          <a:stretch/>
        </p:blipFill>
        <p:spPr>
          <a:xfrm>
            <a:off x="219675" y="1573400"/>
            <a:ext cx="6054875" cy="32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b="0" l="8014" r="8755" t="0"/>
          <a:stretch/>
        </p:blipFill>
        <p:spPr>
          <a:xfrm>
            <a:off x="6229625" y="1803625"/>
            <a:ext cx="2546775" cy="25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PowerGraph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31"/>
          <p:cNvSpPr txBox="1"/>
          <p:nvPr/>
        </p:nvSpPr>
        <p:spPr>
          <a:xfrm>
            <a:off x="793750" y="1116050"/>
            <a:ext cx="79077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GAS Vertex-Program Interface: gather, sum, apply and scatter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b="0" l="8014" r="8755" t="0"/>
          <a:stretch/>
        </p:blipFill>
        <p:spPr>
          <a:xfrm>
            <a:off x="6229625" y="1803625"/>
            <a:ext cx="2546775" cy="25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 rotWithShape="1">
          <a:blip r:embed="rId4">
            <a:alphaModFix/>
          </a:blip>
          <a:srcRect b="0" l="9222" r="0" t="0"/>
          <a:stretch/>
        </p:blipFill>
        <p:spPr>
          <a:xfrm>
            <a:off x="1548050" y="1450500"/>
            <a:ext cx="3805124" cy="34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219675" y="428475"/>
            <a:ext cx="5950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Natural Graphs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93750" y="1116050"/>
            <a:ext cx="77844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Graphs generated from natural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phenomena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Essential to data mining and machine learning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Find influential people, detect function of proteins,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advertising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75" y="1967525"/>
            <a:ext cx="3689760" cy="27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167525" y="4777200"/>
            <a:ext cx="30852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Friend </a:t>
            </a:r>
            <a:r>
              <a:rPr lang="en"/>
              <a:t>Relationship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185" y="2092550"/>
            <a:ext cx="3218418" cy="27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058800" y="4713675"/>
            <a:ext cx="30852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Chromosome Interaction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PowerGraph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793750" y="1116050"/>
            <a:ext cx="79077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Delta Caching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Maintain a cache of accumulator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Provide correlation on-top of previous gather for that edge</a:t>
            </a:r>
            <a:r>
              <a:rPr lang="en" sz="1100">
                <a:solidFill>
                  <a:schemeClr val="dk1"/>
                </a:solidFill>
              </a:rPr>
              <a:t>	 	 	 		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75" y="1997650"/>
            <a:ext cx="65722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000" y="1350725"/>
            <a:ext cx="2857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525" y="1577425"/>
            <a:ext cx="47625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6">
            <a:alphaModFix/>
          </a:blip>
          <a:srcRect b="0" l="8014" r="8755" t="11063"/>
          <a:stretch/>
        </p:blipFill>
        <p:spPr>
          <a:xfrm>
            <a:off x="2994488" y="2778700"/>
            <a:ext cx="2546775" cy="22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PowerGraph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33"/>
          <p:cNvSpPr txBox="1"/>
          <p:nvPr/>
        </p:nvSpPr>
        <p:spPr>
          <a:xfrm>
            <a:off x="793750" y="1116050"/>
            <a:ext cx="7907700" cy="3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Active Vertices:</a:t>
            </a:r>
            <a:r>
              <a:rPr lang="en" sz="1100">
                <a:solidFill>
                  <a:schemeClr val="dk1"/>
                </a:solidFill>
              </a:rPr>
              <a:t>	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vertex-program are eventually executed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Initiates through: Activate(v), Activate_all()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 only activate vertices visible in the argument to that function.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(u, v) can only activate u, v.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Order in execution up to engine but will eventually be executed.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Synchronously or asynchronously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0" l="8014" r="8755" t="11063"/>
          <a:stretch/>
        </p:blipFill>
        <p:spPr>
          <a:xfrm>
            <a:off x="3006813" y="2571750"/>
            <a:ext cx="2546775" cy="223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PowerGraph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793750" y="1116050"/>
            <a:ext cx="7907700" cy="3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Synchronous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execution: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order execution of (GAS) phases called minor-step.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Complete steps of GAS minor-steps is called super-step.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Change in minor-step visible in next minor-step. Change in super-step visible in next super-step.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Asynchronous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execution: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Execute active vertices as processor and network resources become available.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Changes to vertex and edge immediately committed and visible to future computation.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Theoretical and empirical gains in algorithm. Faster convergence.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Enforces strong serializability guarantee through parallel locking.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Distributed Graph Placement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5"/>
          <p:cNvSpPr txBox="1"/>
          <p:nvPr/>
        </p:nvSpPr>
        <p:spPr>
          <a:xfrm>
            <a:off x="781725" y="1164125"/>
            <a:ext cx="7907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Vertices are where computations (GAS) happen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Computational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complexity (in Gather and Scatter)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determined by the degree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machine has to keep the records of all adjacent edges and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neighbors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its vertices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Called a ghost when the other vertex is in the other machine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Needs extra communication and storage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Distributed Graph Placement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36"/>
          <p:cNvSpPr txBox="1"/>
          <p:nvPr/>
        </p:nvSpPr>
        <p:spPr>
          <a:xfrm>
            <a:off x="781725" y="1164125"/>
            <a:ext cx="7907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Because of power law distribution, traditional edge-cut strategies cause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Difficulty in partitioning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Work Imbalance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Solution: vertex-cut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Allows vertices to span machines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Evenly assigns edges to machines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Vertex Cut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781725" y="1164125"/>
            <a:ext cx="7907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Allows vertices to span machines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650" y="1987925"/>
            <a:ext cx="3590242" cy="28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Vertex Cut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781725" y="1164125"/>
            <a:ext cx="7907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Allows vertices to span machines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5356" l="0" r="0" t="0"/>
          <a:stretch/>
        </p:blipFill>
        <p:spPr>
          <a:xfrm>
            <a:off x="762200" y="1654225"/>
            <a:ext cx="7559149" cy="269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Vertex Cut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781725" y="1164125"/>
            <a:ext cx="79077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Evenly assigns edges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machines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Objective: Balanced p-way vertex-cut: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9" name="Google Shape;2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975" y="2448700"/>
            <a:ext cx="5500675" cy="17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Vertex Cut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40"/>
          <p:cNvSpPr txBox="1"/>
          <p:nvPr/>
        </p:nvSpPr>
        <p:spPr>
          <a:xfrm>
            <a:off x="781725" y="1164125"/>
            <a:ext cx="79077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Would cutting vertex create more communication and storage overhead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NO!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Theorem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For a given edge-cut with g ghosts, any vertex cut along the same partition boundary has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strictly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fewer than g mirrors.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Starting from 2-way - a bipartite graph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number of ghosts = The number of vertice in the cut edges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Delete edges by removing a vertex - creating a mirror on the other machine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Delete all edges by removing at most |V| - 1 vertice - a single vertex cannot form an edge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Induction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Randomized 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Vertex Cut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781725" y="1164125"/>
            <a:ext cx="79077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Randomized vertex-cut.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Edges are randomly placed.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Good expectation for node replicas.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the contrast, the expectation of random edge-cuts is |E|(1 - 1/p).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325" y="1736238"/>
            <a:ext cx="5024976" cy="9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927" y="3213125"/>
            <a:ext cx="4164824" cy="1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19675" y="428475"/>
            <a:ext cx="5950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Power Law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93750" y="1116050"/>
            <a:ext cx="7784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 skewed distribution which is hallmark property of natural graphs.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                           , probability a vertex has degree d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8759" r="0" t="13919"/>
          <a:stretch/>
        </p:blipFill>
        <p:spPr>
          <a:xfrm>
            <a:off x="1384587" y="1472150"/>
            <a:ext cx="1187375" cy="2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10731" l="4882" r="6833" t="7908"/>
          <a:stretch/>
        </p:blipFill>
        <p:spPr>
          <a:xfrm>
            <a:off x="477175" y="1748150"/>
            <a:ext cx="3950549" cy="27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23750" y="4562075"/>
            <a:ext cx="4114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Altavista Web Graph: 1.4B Vertices, 6.7B Edges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6313600" y="4562075"/>
            <a:ext cx="18648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Motif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4274" y="1803625"/>
            <a:ext cx="3059909" cy="25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Greedy </a:t>
            </a: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Vertex Cut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781725" y="1164125"/>
            <a:ext cx="79077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Greedy vertex-cut using sequential greedy heuristics.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Edge placement rules for a new edge (u, v)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A(u) and A(v) intersect, then the edge should be assigned to a machine in the intersection.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A(u) and A(v) are not empty and do not intersect, then the edge should be assigned to one of the machines from the vertex with the most unassigned edges. (Why?)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only one of the two vertices has been assigned, then choose a machine from the assigned vertex.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If neither vertex has been assigned, then assign the edge to the least loaded machine.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 rotWithShape="1">
          <a:blip r:embed="rId3">
            <a:alphaModFix/>
          </a:blip>
          <a:srcRect b="9705" l="0" r="0" t="23265"/>
          <a:stretch/>
        </p:blipFill>
        <p:spPr>
          <a:xfrm>
            <a:off x="1371225" y="1556600"/>
            <a:ext cx="3325276" cy="6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Greedy Vertex Cut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43"/>
          <p:cNvSpPr txBox="1"/>
          <p:nvPr/>
        </p:nvSpPr>
        <p:spPr>
          <a:xfrm>
            <a:off x="781725" y="1164125"/>
            <a:ext cx="79077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Greedy vertex-cut with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coordinated implementation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Values of             maintained in distributed table.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machine updates the table periodically.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local cache to reduce communication.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Greedy vertex-cut with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oblivious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machine runs heuristic indepently with no communication.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650" y="1598200"/>
            <a:ext cx="494250" cy="2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Distributed Graph Placement - Evaluation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781725" y="1164125"/>
            <a:ext cx="7907700" cy="18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Greedy outperforms random vertex-cut in all cases.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3">
            <a:alphaModFix/>
          </a:blip>
          <a:srcRect b="42273" l="0" r="0" t="0"/>
          <a:stretch/>
        </p:blipFill>
        <p:spPr>
          <a:xfrm>
            <a:off x="102825" y="1804323"/>
            <a:ext cx="4298676" cy="24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4">
            <a:alphaModFix/>
          </a:blip>
          <a:srcRect b="1563" l="0" r="0" t="56525"/>
          <a:stretch/>
        </p:blipFill>
        <p:spPr>
          <a:xfrm>
            <a:off x="4484450" y="2057400"/>
            <a:ext cx="4379424" cy="181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Imbalance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781725" y="1164125"/>
            <a:ext cx="79077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Characterize the dependence on </a:t>
            </a:r>
            <a:r>
              <a:rPr b="1" lang="en">
                <a:solidFill>
                  <a:srgbClr val="222222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α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the relationship between fan-in and fan-out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Use the Pregel, GraphLab, and PowerGraph abstractions to run PageRank on five synthetically constructed power-law graphs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Computational Imbalance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Proportional to out-degree in the Pregel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abstraction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Proportional to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in-degree in the GraphLab abstraction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PowerGraph distributes the computation of individual vertex-programs over multiple machines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Communication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Imbalance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Proportional to edge-cuts in GraphLab and Pregel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Proportional to mirrors i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 PowerGraph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Imbalance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781725" y="1164125"/>
            <a:ext cx="79077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Computational Imbalance and Communication Imbalance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8" name="Google Shape;3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75" y="1764125"/>
            <a:ext cx="8924325" cy="216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Imbalance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4" name="Google Shape;314;p47"/>
          <p:cNvSpPr txBox="1"/>
          <p:nvPr/>
        </p:nvSpPr>
        <p:spPr>
          <a:xfrm>
            <a:off x="781725" y="1164125"/>
            <a:ext cx="79077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Runtime Comparison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463" y="1613850"/>
            <a:ext cx="6147075" cy="271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Implementation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8"/>
          <p:cNvSpPr txBox="1"/>
          <p:nvPr/>
        </p:nvSpPr>
        <p:spPr>
          <a:xfrm>
            <a:off x="781725" y="1164125"/>
            <a:ext cx="79077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Three modes: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Bulk Synchronous (600 LoC)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Asynchronous (900 LoC)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Asynchronous Serializable (1600 LoC)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Fault Tolerance: saving snapshots of the data-graph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Synchronous engine constructs the snapshot between super-steps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Asynchronous engine suspends execution to construct the snapshot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Checkpoint overhead is typically a few seconds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Evaluation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" name="Google Shape;3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950" y="1188150"/>
            <a:ext cx="5806089" cy="37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950" y="4876800"/>
            <a:ext cx="30861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75" y="4876800"/>
            <a:ext cx="20574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0"/>
          <p:cNvSpPr txBox="1"/>
          <p:nvPr/>
        </p:nvSpPr>
        <p:spPr>
          <a:xfrm>
            <a:off x="1652150" y="692825"/>
            <a:ext cx="61596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GraphX: Graph Processing in a Distributed Dataflow Framework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50"/>
          <p:cNvSpPr txBox="1"/>
          <p:nvPr/>
        </p:nvSpPr>
        <p:spPr>
          <a:xfrm>
            <a:off x="1743525" y="2440775"/>
            <a:ext cx="54135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Authors: Josepth E. Gonzalez, Reynold S. Xin, Ankur Dave, Daniel Crankshaw, Michael J. Franklin, Ion Stocia</a:t>
            </a:r>
            <a:endParaRPr sz="1500"/>
          </a:p>
        </p:txBody>
      </p:sp>
      <p:sp>
        <p:nvSpPr>
          <p:cNvPr id="336" name="Google Shape;336;p50"/>
          <p:cNvSpPr txBox="1"/>
          <p:nvPr/>
        </p:nvSpPr>
        <p:spPr>
          <a:xfrm>
            <a:off x="1728350" y="3978300"/>
            <a:ext cx="54135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Some of the slides come from Josepth E. Gonzalez, OSDI 14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 txBox="1"/>
          <p:nvPr>
            <p:ph type="ctrTitle"/>
          </p:nvPr>
        </p:nvSpPr>
        <p:spPr>
          <a:xfrm>
            <a:off x="282100" y="355225"/>
            <a:ext cx="4092900" cy="16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Specialized graph processing systems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42" name="Google Shape;342;p51"/>
          <p:cNvSpPr txBox="1"/>
          <p:nvPr>
            <p:ph idx="1" type="subTitle"/>
          </p:nvPr>
        </p:nvSpPr>
        <p:spPr>
          <a:xfrm>
            <a:off x="398625" y="2800350"/>
            <a:ext cx="4092900" cy="22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3366FF"/>
                </a:solidFill>
              </a:rPr>
              <a:t>High complexity</a:t>
            </a:r>
            <a:r>
              <a:rPr lang="en" sz="1800">
                <a:solidFill>
                  <a:srgbClr val="000000"/>
                </a:solidFill>
              </a:rPr>
              <a:t> and unnecessary </a:t>
            </a:r>
            <a:r>
              <a:rPr lang="en" sz="1800">
                <a:solidFill>
                  <a:srgbClr val="3366FF"/>
                </a:solidFill>
              </a:rPr>
              <a:t>data replacement </a:t>
            </a:r>
            <a:endParaRPr sz="1800">
              <a:solidFill>
                <a:srgbClr val="3366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Naive fault tolerance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Do not enjoy broad support of distributed dataflow frameworks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43" name="Google Shape;343;p51"/>
          <p:cNvSpPr txBox="1"/>
          <p:nvPr>
            <p:ph type="ctrTitle"/>
          </p:nvPr>
        </p:nvSpPr>
        <p:spPr>
          <a:xfrm>
            <a:off x="4891875" y="355225"/>
            <a:ext cx="4092900" cy="11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General purpose dataflow framework</a:t>
            </a:r>
            <a:endParaRPr sz="3000"/>
          </a:p>
        </p:txBody>
      </p:sp>
      <p:pic>
        <p:nvPicPr>
          <p:cNvPr id="344" name="Google Shape;3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888" y="1745800"/>
            <a:ext cx="3225324" cy="9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658" y="1685125"/>
            <a:ext cx="2641995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1"/>
          <p:cNvSpPr txBox="1"/>
          <p:nvPr>
            <p:ph type="ctrTitle"/>
          </p:nvPr>
        </p:nvSpPr>
        <p:spPr>
          <a:xfrm flipH="1">
            <a:off x="4293575" y="1290025"/>
            <a:ext cx="1598700" cy="10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vs.</a:t>
            </a:r>
            <a:endParaRPr sz="3000"/>
          </a:p>
        </p:txBody>
      </p:sp>
      <p:sp>
        <p:nvSpPr>
          <p:cNvPr id="347" name="Google Shape;347;p51"/>
          <p:cNvSpPr txBox="1"/>
          <p:nvPr>
            <p:ph idx="1" type="subTitle"/>
          </p:nvPr>
        </p:nvSpPr>
        <p:spPr>
          <a:xfrm>
            <a:off x="5102475" y="2800350"/>
            <a:ext cx="3734100" cy="22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3366FF"/>
                </a:solidFill>
              </a:rPr>
              <a:t>Hard to implement</a:t>
            </a:r>
            <a:r>
              <a:rPr lang="en" sz="1800">
                <a:solidFill>
                  <a:srgbClr val="000000"/>
                </a:solidFill>
              </a:rPr>
              <a:t> iterative graph algorithms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3366FF"/>
                </a:solidFill>
              </a:rPr>
              <a:t>Less optimization</a:t>
            </a:r>
            <a:r>
              <a:rPr lang="en" sz="1800">
                <a:solidFill>
                  <a:srgbClr val="000000"/>
                </a:solidFill>
              </a:rPr>
              <a:t> on graph computation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219675" y="428475"/>
            <a:ext cx="7304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Mapreduce in Graph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9682" l="1763" r="4953" t="17843"/>
          <a:stretch/>
        </p:blipFill>
        <p:spPr>
          <a:xfrm>
            <a:off x="98675" y="2022525"/>
            <a:ext cx="3725699" cy="217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0" l="0" r="0" t="3400"/>
          <a:stretch/>
        </p:blipFill>
        <p:spPr>
          <a:xfrm>
            <a:off x="3927450" y="2092550"/>
            <a:ext cx="5027150" cy="23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793750" y="1116050"/>
            <a:ext cx="77844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Hard to partition.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use and inefficient</a:t>
            </a:r>
            <a:endParaRPr/>
          </a:p>
        </p:txBody>
      </p:sp>
      <p:sp>
        <p:nvSpPr>
          <p:cNvPr id="353" name="Google Shape;353;p52"/>
          <p:cNvSpPr txBox="1"/>
          <p:nvPr>
            <p:ph idx="1" type="body"/>
          </p:nvPr>
        </p:nvSpPr>
        <p:spPr>
          <a:xfrm>
            <a:off x="1245100" y="3762925"/>
            <a:ext cx="70113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Users must learn, deploy and manage multiple systems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Expensive </a:t>
            </a:r>
            <a:r>
              <a:rPr lang="en">
                <a:solidFill>
                  <a:srgbClr val="4A86E8"/>
                </a:solidFill>
              </a:rPr>
              <a:t>data movement and duplication</a:t>
            </a:r>
            <a:r>
              <a:rPr lang="en">
                <a:solidFill>
                  <a:srgbClr val="000000"/>
                </a:solidFill>
              </a:rPr>
              <a:t> across systems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4" name="Google Shape;35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851" y="1056688"/>
            <a:ext cx="7844299" cy="266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3"/>
          <p:cNvSpPr txBox="1"/>
          <p:nvPr>
            <p:ph type="ctrTitle"/>
          </p:nvPr>
        </p:nvSpPr>
        <p:spPr>
          <a:xfrm>
            <a:off x="311700" y="514975"/>
            <a:ext cx="8520600" cy="28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000"/>
              <a:t>GraphX unifies computation on </a:t>
            </a:r>
            <a:r>
              <a:rPr i="1" lang="en" sz="3000">
                <a:solidFill>
                  <a:srgbClr val="3366FF"/>
                </a:solidFill>
              </a:rPr>
              <a:t>tables</a:t>
            </a:r>
            <a:r>
              <a:rPr lang="en" sz="3000"/>
              <a:t> and </a:t>
            </a:r>
            <a:r>
              <a:rPr i="1" lang="en" sz="3000">
                <a:solidFill>
                  <a:srgbClr val="3366FF"/>
                </a:solidFill>
              </a:rPr>
              <a:t>graphs </a:t>
            </a:r>
            <a:r>
              <a:rPr lang="en" sz="3000"/>
              <a:t>and enables</a:t>
            </a:r>
            <a:r>
              <a:rPr lang="en" sz="2800">
                <a:solidFill>
                  <a:schemeClr val="dk2"/>
                </a:solidFill>
              </a:rPr>
              <a:t> </a:t>
            </a:r>
            <a:r>
              <a:rPr lang="en" sz="3000"/>
              <a:t>a single system to address the entire analytic pipeline</a:t>
            </a:r>
            <a:endParaRPr sz="3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000"/>
              <a:t>How can we </a:t>
            </a:r>
            <a:r>
              <a:rPr i="1" lang="en" sz="3000">
                <a:solidFill>
                  <a:srgbClr val="3366FF"/>
                </a:solidFill>
              </a:rPr>
              <a:t>naturally express</a:t>
            </a:r>
            <a:r>
              <a:rPr lang="en" sz="3000">
                <a:solidFill>
                  <a:srgbClr val="3366FF"/>
                </a:solidFill>
              </a:rPr>
              <a:t> </a:t>
            </a:r>
            <a:r>
              <a:rPr lang="en" sz="3000"/>
              <a:t>and </a:t>
            </a:r>
            <a:r>
              <a:rPr i="1" lang="en" sz="3000">
                <a:solidFill>
                  <a:srgbClr val="3366FF"/>
                </a:solidFill>
              </a:rPr>
              <a:t>efficiently execute</a:t>
            </a:r>
            <a:r>
              <a:rPr lang="en" sz="3000"/>
              <a:t> graph computation in a general purpose dataflow framework?</a:t>
            </a:r>
            <a:endParaRPr sz="3000"/>
          </a:p>
        </p:txBody>
      </p:sp>
      <p:sp>
        <p:nvSpPr>
          <p:cNvPr id="365" name="Google Shape;365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 + Optimization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/>
          <p:nvPr>
            <p:ph type="ctrTitle"/>
          </p:nvPr>
        </p:nvSpPr>
        <p:spPr>
          <a:xfrm>
            <a:off x="311700" y="744575"/>
            <a:ext cx="6935400" cy="10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000"/>
              <a:t>Representation</a:t>
            </a:r>
            <a:endParaRPr sz="3000"/>
          </a:p>
        </p:txBody>
      </p:sp>
      <p:pic>
        <p:nvPicPr>
          <p:cNvPr id="371" name="Google Shape;3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00" y="2128900"/>
            <a:ext cx="3615625" cy="18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450" y="2128900"/>
            <a:ext cx="3310950" cy="17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Model: Property Graph</a:t>
            </a:r>
            <a:endParaRPr/>
          </a:p>
        </p:txBody>
      </p:sp>
      <p:sp>
        <p:nvSpPr>
          <p:cNvPr id="378" name="Google Shape;378;p56"/>
          <p:cNvSpPr txBox="1"/>
          <p:nvPr>
            <p:ph idx="1" type="body"/>
          </p:nvPr>
        </p:nvSpPr>
        <p:spPr>
          <a:xfrm>
            <a:off x="3735900" y="1509150"/>
            <a:ext cx="5172600" cy="25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Associate </a:t>
            </a:r>
            <a:r>
              <a:rPr lang="en">
                <a:solidFill>
                  <a:srgbClr val="3366FF"/>
                </a:solidFill>
              </a:rPr>
              <a:t>user-defined properties</a:t>
            </a:r>
            <a:r>
              <a:rPr lang="en">
                <a:solidFill>
                  <a:srgbClr val="000000"/>
                </a:solidFill>
              </a:rPr>
              <a:t> with each vertex and edge.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Properties could be: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Metadata (e.g. user profiles)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Program state (e.g. PageRank value)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866" y="1378400"/>
            <a:ext cx="2482459" cy="29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Model: Property Graphs as Tables</a:t>
            </a:r>
            <a:endParaRPr/>
          </a:p>
        </p:txBody>
      </p:sp>
      <p:sp>
        <p:nvSpPr>
          <p:cNvPr id="385" name="Google Shape;38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025" y="1152475"/>
            <a:ext cx="5556050" cy="368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Operators</a:t>
            </a:r>
            <a:endParaRPr/>
          </a:p>
        </p:txBody>
      </p:sp>
      <p:pic>
        <p:nvPicPr>
          <p:cNvPr id="392" name="Google Shape;3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075" y="1117400"/>
            <a:ext cx="600905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950" y="1690125"/>
            <a:ext cx="5715000" cy="5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775" y="2427800"/>
            <a:ext cx="6115050" cy="174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8"/>
          <p:cNvSpPr txBox="1"/>
          <p:nvPr/>
        </p:nvSpPr>
        <p:spPr>
          <a:xfrm>
            <a:off x="3267225" y="2987600"/>
            <a:ext cx="5485500" cy="20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capture the </a:t>
            </a:r>
            <a:r>
              <a:rPr i="1" lang="en" sz="1800">
                <a:solidFill>
                  <a:srgbClr val="3366FF"/>
                </a:solidFill>
              </a:rPr>
              <a:t>Gather-Apply-Scatter pattern </a:t>
            </a:r>
            <a:r>
              <a:rPr lang="en" sz="1800">
                <a:solidFill>
                  <a:schemeClr val="dk1"/>
                </a:solidFill>
              </a:rPr>
              <a:t>from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specialized graph processing systems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Triplets</a:t>
            </a:r>
            <a:endParaRPr/>
          </a:p>
        </p:txBody>
      </p:sp>
      <p:sp>
        <p:nvSpPr>
          <p:cNvPr id="401" name="Google Shape;40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</a:t>
            </a:r>
            <a:r>
              <a:rPr i="1" lang="en">
                <a:solidFill>
                  <a:srgbClr val="3366FF"/>
                </a:solidFill>
              </a:rPr>
              <a:t>triplets</a:t>
            </a:r>
            <a:r>
              <a:rPr lang="en">
                <a:solidFill>
                  <a:srgbClr val="000000"/>
                </a:solidFill>
              </a:rPr>
              <a:t> operator joins vertices and edges.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02" name="Google Shape;402;p59"/>
          <p:cNvPicPr preferRelativeResize="0"/>
          <p:nvPr/>
        </p:nvPicPr>
        <p:blipFill rotWithShape="1">
          <a:blip r:embed="rId3">
            <a:alphaModFix/>
          </a:blip>
          <a:srcRect b="4825" l="0" r="0" t="0"/>
          <a:stretch/>
        </p:blipFill>
        <p:spPr>
          <a:xfrm>
            <a:off x="877425" y="1980700"/>
            <a:ext cx="7389150" cy="21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</a:t>
            </a:r>
            <a:r>
              <a:rPr lang="en"/>
              <a:t>Triplets</a:t>
            </a:r>
            <a:endParaRPr/>
          </a:p>
        </p:txBody>
      </p:sp>
      <p:sp>
        <p:nvSpPr>
          <p:cNvPr id="408" name="Google Shape;408;p60"/>
          <p:cNvSpPr txBox="1"/>
          <p:nvPr>
            <p:ph idx="1" type="body"/>
          </p:nvPr>
        </p:nvSpPr>
        <p:spPr>
          <a:xfrm>
            <a:off x="291725" y="926850"/>
            <a:ext cx="545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i="1" lang="en">
                <a:solidFill>
                  <a:srgbClr val="3366FF"/>
                </a:solidFill>
              </a:rPr>
              <a:t>mrTriplets</a:t>
            </a:r>
            <a:r>
              <a:rPr lang="en">
                <a:solidFill>
                  <a:schemeClr val="dk1"/>
                </a:solidFill>
              </a:rPr>
              <a:t> operator collect information about the neighborhood of each vertex.</a:t>
            </a:r>
            <a:endParaRPr/>
          </a:p>
        </p:txBody>
      </p:sp>
      <p:pic>
        <p:nvPicPr>
          <p:cNvPr id="409" name="Google Shape;409;p60"/>
          <p:cNvPicPr preferRelativeResize="0"/>
          <p:nvPr/>
        </p:nvPicPr>
        <p:blipFill rotWithShape="1">
          <a:blip r:embed="rId3">
            <a:alphaModFix/>
          </a:blip>
          <a:srcRect b="1730" l="0" r="0" t="-1730"/>
          <a:stretch/>
        </p:blipFill>
        <p:spPr>
          <a:xfrm>
            <a:off x="5842500" y="969638"/>
            <a:ext cx="2829850" cy="37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151" y="2131575"/>
            <a:ext cx="3403350" cy="254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MapReduce Triplets Example</a:t>
            </a:r>
            <a:endParaRPr/>
          </a:p>
        </p:txBody>
      </p:sp>
      <p:sp>
        <p:nvSpPr>
          <p:cNvPr id="416" name="Google Shape;416;p61"/>
          <p:cNvSpPr txBox="1"/>
          <p:nvPr>
            <p:ph idx="1" type="body"/>
          </p:nvPr>
        </p:nvSpPr>
        <p:spPr>
          <a:xfrm>
            <a:off x="291725" y="926850"/>
            <a:ext cx="862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i="1" lang="en">
                <a:solidFill>
                  <a:srgbClr val="3366FF"/>
                </a:solidFill>
              </a:rPr>
              <a:t>mrTriplets</a:t>
            </a:r>
            <a:r>
              <a:rPr lang="en">
                <a:solidFill>
                  <a:schemeClr val="dk1"/>
                </a:solidFill>
              </a:rPr>
              <a:t> to compute the number of older followers of each person</a:t>
            </a:r>
            <a:endParaRPr/>
          </a:p>
        </p:txBody>
      </p:sp>
      <p:pic>
        <p:nvPicPr>
          <p:cNvPr id="417" name="Google Shape;41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75" y="1825725"/>
            <a:ext cx="5461050" cy="28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219675" y="428475"/>
            <a:ext cx="8158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Graph-Parallel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793750" y="1116050"/>
            <a:ext cx="77844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Vertex-program Q executed in parallel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100" y="1596250"/>
            <a:ext cx="5981709" cy="30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Computation as Dataflow Operators</a:t>
            </a:r>
            <a:endParaRPr/>
          </a:p>
        </p:txBody>
      </p:sp>
      <p:graphicFrame>
        <p:nvGraphicFramePr>
          <p:cNvPr id="423" name="Google Shape;423;p62"/>
          <p:cNvGraphicFramePr/>
          <p:nvPr/>
        </p:nvGraphicFramePr>
        <p:xfrm>
          <a:off x="742350" y="172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{A71A52F0-153D-45C2-A4DA-29F86F1C10DE}</a:tableStyleId>
              </a:tblPr>
              <a:tblGrid>
                <a:gridCol w="2513075"/>
                <a:gridCol w="2513075"/>
              </a:tblGrid>
              <a:tr h="674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Gather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Group-by (Reduce)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66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Apply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Map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6664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Scatter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Join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4" name="Google Shape;424;p62"/>
          <p:cNvSpPr txBox="1"/>
          <p:nvPr/>
        </p:nvSpPr>
        <p:spPr>
          <a:xfrm>
            <a:off x="6991900" y="3115025"/>
            <a:ext cx="105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366FF"/>
                </a:solidFill>
              </a:rPr>
              <a:t>triplets</a:t>
            </a:r>
            <a:endParaRPr i="1" sz="1800">
              <a:solidFill>
                <a:srgbClr val="3366FF"/>
              </a:solidFill>
            </a:endParaRPr>
          </a:p>
        </p:txBody>
      </p:sp>
      <p:cxnSp>
        <p:nvCxnSpPr>
          <p:cNvPr id="425" name="Google Shape;425;p62"/>
          <p:cNvCxnSpPr>
            <a:endCxn id="424" idx="1"/>
          </p:cNvCxnSpPr>
          <p:nvPr/>
        </p:nvCxnSpPr>
        <p:spPr>
          <a:xfrm flipH="1" rot="10800000">
            <a:off x="5801500" y="3401375"/>
            <a:ext cx="11904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62"/>
          <p:cNvSpPr txBox="1"/>
          <p:nvPr/>
        </p:nvSpPr>
        <p:spPr>
          <a:xfrm>
            <a:off x="6991950" y="1780025"/>
            <a:ext cx="141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366FF"/>
                </a:solidFill>
              </a:rPr>
              <a:t>mrt</a:t>
            </a:r>
            <a:r>
              <a:rPr i="1" lang="en" sz="1800">
                <a:solidFill>
                  <a:srgbClr val="3366FF"/>
                </a:solidFill>
              </a:rPr>
              <a:t>riplets</a:t>
            </a:r>
            <a:endParaRPr sz="1800"/>
          </a:p>
        </p:txBody>
      </p:sp>
      <p:cxnSp>
        <p:nvCxnSpPr>
          <p:cNvPr id="427" name="Google Shape;427;p62"/>
          <p:cNvCxnSpPr>
            <a:endCxn id="426" idx="1"/>
          </p:cNvCxnSpPr>
          <p:nvPr/>
        </p:nvCxnSpPr>
        <p:spPr>
          <a:xfrm>
            <a:off x="5789850" y="2065775"/>
            <a:ext cx="12021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  <p:sp>
        <p:nvSpPr>
          <p:cNvPr id="433" name="Google Shape;433;p63"/>
          <p:cNvSpPr txBox="1"/>
          <p:nvPr>
            <p:ph idx="1" type="body"/>
          </p:nvPr>
        </p:nvSpPr>
        <p:spPr>
          <a:xfrm>
            <a:off x="311700" y="1515725"/>
            <a:ext cx="85206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Join site selection using routing tables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Incremental updates for triplets view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Automatic join elimination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Index scanning for active edges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Index and routing table reuse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Lineage based fault tolerance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Join Site Selection using Routing Tables</a:t>
            </a:r>
            <a:endParaRPr sz="3000"/>
          </a:p>
        </p:txBody>
      </p:sp>
      <p:sp>
        <p:nvSpPr>
          <p:cNvPr id="439" name="Google Shape;439;p64"/>
          <p:cNvSpPr txBox="1"/>
          <p:nvPr>
            <p:ph idx="1" type="body"/>
          </p:nvPr>
        </p:nvSpPr>
        <p:spPr>
          <a:xfrm>
            <a:off x="311700" y="1654250"/>
            <a:ext cx="3625800" cy="27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GraphX maintains a routing table </a:t>
            </a:r>
            <a:r>
              <a:rPr lang="en">
                <a:solidFill>
                  <a:srgbClr val="3366FF"/>
                </a:solidFill>
              </a:rPr>
              <a:t>encoding the edge partitions</a:t>
            </a:r>
            <a:r>
              <a:rPr lang="en">
                <a:solidFill>
                  <a:schemeClr val="dk1"/>
                </a:solidFill>
              </a:rPr>
              <a:t> for each vertex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Optimize distributed joins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Enable </a:t>
            </a:r>
            <a:r>
              <a:rPr lang="en">
                <a:solidFill>
                  <a:srgbClr val="3366FF"/>
                </a:solidFill>
              </a:rPr>
              <a:t>flexible</a:t>
            </a:r>
            <a:r>
              <a:rPr lang="en">
                <a:solidFill>
                  <a:srgbClr val="000000"/>
                </a:solidFill>
              </a:rPr>
              <a:t> edge placement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0" name="Google Shape;44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2450" y="1300550"/>
            <a:ext cx="433281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Incremental Updates for Triplets View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446" name="Google Shape;446;p65"/>
          <p:cNvSpPr txBox="1"/>
          <p:nvPr>
            <p:ph idx="1" type="body"/>
          </p:nvPr>
        </p:nvSpPr>
        <p:spPr>
          <a:xfrm>
            <a:off x="311700" y="1468150"/>
            <a:ext cx="3509400" cy="29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3366FF"/>
                </a:solidFill>
              </a:rPr>
              <a:t>Re-route</a:t>
            </a:r>
            <a:r>
              <a:rPr lang="en">
                <a:solidFill>
                  <a:srgbClr val="000000"/>
                </a:solidFill>
              </a:rPr>
              <a:t> only the </a:t>
            </a:r>
            <a:r>
              <a:rPr lang="en">
                <a:solidFill>
                  <a:srgbClr val="3366FF"/>
                </a:solidFill>
              </a:rPr>
              <a:t>changed</a:t>
            </a:r>
            <a:r>
              <a:rPr lang="en">
                <a:solidFill>
                  <a:srgbClr val="000000"/>
                </a:solidFill>
              </a:rPr>
              <a:t> vertices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3366FF"/>
                </a:solidFill>
              </a:rPr>
              <a:t>Reuse</a:t>
            </a:r>
            <a:r>
              <a:rPr lang="en">
                <a:solidFill>
                  <a:srgbClr val="000000"/>
                </a:solidFill>
              </a:rPr>
              <a:t> local mirrored values of the </a:t>
            </a:r>
            <a:r>
              <a:rPr lang="en">
                <a:solidFill>
                  <a:srgbClr val="3366FF"/>
                </a:solidFill>
              </a:rPr>
              <a:t>unchanged</a:t>
            </a:r>
            <a:r>
              <a:rPr lang="en">
                <a:solidFill>
                  <a:srgbClr val="000000"/>
                </a:solidFill>
              </a:rPr>
              <a:t> vertices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Triplets are not reconstructed from scratch every iteration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7" name="Google Shape;44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772" y="1217738"/>
            <a:ext cx="4845150" cy="350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Incremental Updates for Triplets View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453" name="Google Shape;4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75" y="1284548"/>
            <a:ext cx="6363375" cy="32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Automatic Join Elimination</a:t>
            </a:r>
            <a:endParaRPr sz="3000"/>
          </a:p>
        </p:txBody>
      </p:sp>
      <p:sp>
        <p:nvSpPr>
          <p:cNvPr id="459" name="Google Shape;459;p67"/>
          <p:cNvSpPr txBox="1"/>
          <p:nvPr>
            <p:ph idx="1" type="body"/>
          </p:nvPr>
        </p:nvSpPr>
        <p:spPr>
          <a:xfrm>
            <a:off x="311700" y="1388500"/>
            <a:ext cx="3992100" cy="24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Operations on triplets often access </a:t>
            </a:r>
            <a:r>
              <a:rPr lang="en">
                <a:solidFill>
                  <a:srgbClr val="3366FF"/>
                </a:solidFill>
              </a:rPr>
              <a:t>no more than one</a:t>
            </a:r>
            <a:r>
              <a:rPr lang="en">
                <a:solidFill>
                  <a:schemeClr val="dk1"/>
                </a:solidFill>
              </a:rPr>
              <a:t> of vertex properties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Identify and </a:t>
            </a:r>
            <a:r>
              <a:rPr lang="en">
                <a:solidFill>
                  <a:srgbClr val="3366FF"/>
                </a:solidFill>
              </a:rPr>
              <a:t>bypass joins</a:t>
            </a:r>
            <a:r>
              <a:rPr lang="en">
                <a:solidFill>
                  <a:schemeClr val="dk1"/>
                </a:solidFill>
              </a:rPr>
              <a:t> for </a:t>
            </a:r>
            <a:r>
              <a:rPr lang="en">
                <a:solidFill>
                  <a:srgbClr val="3366FF"/>
                </a:solidFill>
              </a:rPr>
              <a:t>unused</a:t>
            </a:r>
            <a:r>
              <a:rPr lang="en">
                <a:solidFill>
                  <a:schemeClr val="dk1"/>
                </a:solidFill>
              </a:rPr>
              <a:t> triplet fields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58836"/>
            <a:ext cx="4207801" cy="3458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Automatic Join Elimination</a:t>
            </a:r>
            <a:endParaRPr sz="3000"/>
          </a:p>
        </p:txBody>
      </p:sp>
      <p:sp>
        <p:nvSpPr>
          <p:cNvPr id="466" name="Google Shape;466;p68"/>
          <p:cNvSpPr txBox="1"/>
          <p:nvPr>
            <p:ph idx="1" type="body"/>
          </p:nvPr>
        </p:nvSpPr>
        <p:spPr>
          <a:xfrm>
            <a:off x="311700" y="1017725"/>
            <a:ext cx="740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67" name="Google Shape;467;p68"/>
          <p:cNvPicPr preferRelativeResize="0"/>
          <p:nvPr/>
        </p:nvPicPr>
        <p:blipFill rotWithShape="1">
          <a:blip r:embed="rId3">
            <a:alphaModFix/>
          </a:blip>
          <a:srcRect b="0" l="0" r="-1050" t="0"/>
          <a:stretch/>
        </p:blipFill>
        <p:spPr>
          <a:xfrm>
            <a:off x="1021550" y="1448175"/>
            <a:ext cx="6693550" cy="32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8"/>
          <p:cNvSpPr txBox="1"/>
          <p:nvPr/>
        </p:nvSpPr>
        <p:spPr>
          <a:xfrm>
            <a:off x="6258800" y="4329975"/>
            <a:ext cx="6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FFFFFF"/>
                </a:highlight>
              </a:rPr>
              <a:t>dsdfsdklsjdflkjs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Index Scanning for Active Edges</a:t>
            </a:r>
            <a:endParaRPr sz="3000"/>
          </a:p>
        </p:txBody>
      </p:sp>
      <p:sp>
        <p:nvSpPr>
          <p:cNvPr id="474" name="Google Shape;474;p69"/>
          <p:cNvSpPr txBox="1"/>
          <p:nvPr>
            <p:ph idx="1" type="body"/>
          </p:nvPr>
        </p:nvSpPr>
        <p:spPr>
          <a:xfrm>
            <a:off x="311700" y="1017725"/>
            <a:ext cx="839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75" name="Google Shape;475;p69"/>
          <p:cNvSpPr txBox="1"/>
          <p:nvPr/>
        </p:nvSpPr>
        <p:spPr>
          <a:xfrm>
            <a:off x="6258800" y="4329975"/>
            <a:ext cx="6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FFFFFF"/>
                </a:highlight>
              </a:rPr>
              <a:t>dsdfsdklsjdflkjs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476" name="Google Shape;47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878" y="2396900"/>
            <a:ext cx="4722098" cy="2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9"/>
          <p:cNvSpPr txBox="1"/>
          <p:nvPr>
            <p:ph idx="1" type="body"/>
          </p:nvPr>
        </p:nvSpPr>
        <p:spPr>
          <a:xfrm>
            <a:off x="311700" y="1137900"/>
            <a:ext cx="8285100" cy="14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Edges within a partition are </a:t>
            </a:r>
            <a:r>
              <a:rPr lang="en">
                <a:solidFill>
                  <a:srgbClr val="3366FF"/>
                </a:solidFill>
              </a:rPr>
              <a:t>clustered by source vertex id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3366FF"/>
                </a:solidFill>
              </a:rPr>
              <a:t>hash-indexed by target vertex id</a:t>
            </a:r>
            <a:endParaRPr>
              <a:solidFill>
                <a:srgbClr val="3366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Switch from sequential scan to </a:t>
            </a:r>
            <a:r>
              <a:rPr lang="en">
                <a:solidFill>
                  <a:srgbClr val="3366FF"/>
                </a:solidFill>
              </a:rPr>
              <a:t>clustered index scan </a:t>
            </a:r>
            <a:r>
              <a:rPr lang="en">
                <a:solidFill>
                  <a:schemeClr val="dk1"/>
                </a:solidFill>
              </a:rPr>
              <a:t>as algorithm converges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Reuse Index and table</a:t>
            </a:r>
            <a:endParaRPr/>
          </a:p>
        </p:txBody>
      </p:sp>
      <p:sp>
        <p:nvSpPr>
          <p:cNvPr id="483" name="Google Shape;483;p70"/>
          <p:cNvSpPr txBox="1"/>
          <p:nvPr>
            <p:ph idx="1" type="body"/>
          </p:nvPr>
        </p:nvSpPr>
        <p:spPr>
          <a:xfrm>
            <a:off x="311700" y="1134275"/>
            <a:ext cx="57207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Reduce memory overhead and enable faster joins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4" name="Google Shape;48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050" y="1575025"/>
            <a:ext cx="62103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Lineage based fault tolerance</a:t>
            </a:r>
            <a:endParaRPr/>
          </a:p>
        </p:txBody>
      </p:sp>
      <p:sp>
        <p:nvSpPr>
          <p:cNvPr id="490" name="Google Shape;490;p71"/>
          <p:cNvSpPr txBox="1"/>
          <p:nvPr>
            <p:ph idx="1" type="body"/>
          </p:nvPr>
        </p:nvSpPr>
        <p:spPr>
          <a:xfrm>
            <a:off x="311700" y="1791775"/>
            <a:ext cx="8520600" cy="1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Exploits Spark </a:t>
            </a:r>
            <a:r>
              <a:rPr lang="en">
                <a:solidFill>
                  <a:srgbClr val="3366FF"/>
                </a:solidFill>
              </a:rPr>
              <a:t>lineage </a:t>
            </a:r>
            <a:r>
              <a:rPr lang="en">
                <a:solidFill>
                  <a:schemeClr val="dk1"/>
                </a:solidFill>
              </a:rPr>
              <a:t>to recover in parallel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Avoid expensive checkpoints thanks to lineage graph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Spark-supported optional in-memory distributed replication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219675" y="428475"/>
            <a:ext cx="8158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Graph-Parallel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793750" y="1116050"/>
            <a:ext cx="77844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Interactions limited along edges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Messages (Pregel)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Shared State (GraphLab)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200" y="2151725"/>
            <a:ext cx="5318851" cy="27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496" name="Google Shape;496;p72"/>
          <p:cNvSpPr txBox="1"/>
          <p:nvPr>
            <p:ph idx="1" type="body"/>
          </p:nvPr>
        </p:nvSpPr>
        <p:spPr>
          <a:xfrm>
            <a:off x="311700" y="1656375"/>
            <a:ext cx="3001200" cy="22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GraphX has </a:t>
            </a:r>
            <a:r>
              <a:rPr lang="en">
                <a:solidFill>
                  <a:srgbClr val="3366FF"/>
                </a:solidFill>
              </a:rPr>
              <a:t>comparable performance</a:t>
            </a:r>
            <a:r>
              <a:rPr lang="en">
                <a:solidFill>
                  <a:schemeClr val="dk1"/>
                </a:solidFill>
              </a:rPr>
              <a:t> with specialized graph-processing systems.</a:t>
            </a:r>
            <a:endParaRPr/>
          </a:p>
        </p:txBody>
      </p:sp>
      <p:pic>
        <p:nvPicPr>
          <p:cNvPr id="497" name="Google Shape;49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924" y="758112"/>
            <a:ext cx="5271001" cy="42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3"/>
          <p:cNvSpPr txBox="1"/>
          <p:nvPr>
            <p:ph type="ctrTitle"/>
          </p:nvPr>
        </p:nvSpPr>
        <p:spPr>
          <a:xfrm>
            <a:off x="892875" y="1197575"/>
            <a:ext cx="8520600" cy="17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Discussion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8" name="Google Shape;508;p74"/>
          <p:cNvSpPr txBox="1"/>
          <p:nvPr/>
        </p:nvSpPr>
        <p:spPr>
          <a:xfrm>
            <a:off x="781725" y="1164125"/>
            <a:ext cx="79077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Fault Tolerance: checkpointing?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Vertex replication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Persistent Storage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Greedy edge-cut strategy?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Time-evolving graph?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219675" y="428475"/>
            <a:ext cx="8158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Graph-Parallel Abstraction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793750" y="1116050"/>
            <a:ext cx="77844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GAS model: Gather, Apply, and Scatter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75" y="1612025"/>
            <a:ext cx="2973601" cy="24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619150" y="4151475"/>
            <a:ext cx="22329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Gather</a:t>
            </a:r>
            <a:r>
              <a:rPr lang="en"/>
              <a:t> Information about Neighborhood to get an </a:t>
            </a:r>
            <a:r>
              <a:rPr lang="en"/>
              <a:t>accumulated</a:t>
            </a:r>
            <a:r>
              <a:rPr lang="en"/>
              <a:t> value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6050" y="1748150"/>
            <a:ext cx="3039802" cy="24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3768850" y="4151475"/>
            <a:ext cx="201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Apply </a:t>
            </a:r>
            <a:r>
              <a:rPr lang="en"/>
              <a:t>accumulated sum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5">
            <a:alphaModFix/>
          </a:blip>
          <a:srcRect b="0" l="3558" r="6351" t="0"/>
          <a:stretch/>
        </p:blipFill>
        <p:spPr>
          <a:xfrm>
            <a:off x="6205850" y="1803625"/>
            <a:ext cx="2738625" cy="2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6454750" y="4151475"/>
            <a:ext cx="22329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Scatter </a:t>
            </a:r>
            <a:r>
              <a:rPr lang="en"/>
              <a:t>new central value to update neighbors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Existing Framework Problems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793750" y="1116050"/>
            <a:ext cx="79077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Problem: Performs edge-cut instead of vertex-cut.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Performs edge-cut where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vertices are uniformly distributed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among machines and edges that span over multiple machines are minimized.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775" y="1951200"/>
            <a:ext cx="5852499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3880500" y="4151475"/>
            <a:ext cx="8883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cut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/>
        </p:nvSpPr>
        <p:spPr>
          <a:xfrm>
            <a:off x="219675" y="428475"/>
            <a:ext cx="86442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Background: Existing Framework Problems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793750" y="1116050"/>
            <a:ext cx="79077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Key 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Point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Performs edge-cut instead of vertex-cut.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Performs poorly on power graph. =&gt; Perform random partition of vertices.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Poor Locality!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